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900" y="-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2086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hyperlink" Target="http://localhost:8888/notebooks/Perfume%20DA.ipynb#womens-perfume-location" TargetMode="External"/><Relationship Id="rId5" Type="http://schemas.openxmlformats.org/officeDocument/2006/relationships/image" Target="../media/image6.png"/><Relationship Id="rId10" Type="http://schemas.openxmlformats.org/officeDocument/2006/relationships/hyperlink" Target="http://localhost:8888/notebooks/Perfume%20DA.ipynb#mens-perfume-location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195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824" y="460534"/>
            <a:ext cx="4872752" cy="730912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45674" y="675084"/>
            <a:ext cx="7425452" cy="4234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37"/>
              </a:lnSpc>
              <a:buNone/>
            </a:pPr>
            <a:r>
              <a:rPr lang="en-US" sz="667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Introduction to Perfume E-Commerce Dataset 2024</a:t>
            </a:r>
            <a:endParaRPr lang="en-US" sz="6670" dirty="0"/>
          </a:p>
        </p:txBody>
      </p:sp>
      <p:sp>
        <p:nvSpPr>
          <p:cNvPr id="7" name="Text 2"/>
          <p:cNvSpPr/>
          <p:nvPr/>
        </p:nvSpPr>
        <p:spPr>
          <a:xfrm>
            <a:off x="6345674" y="5278160"/>
            <a:ext cx="7425452" cy="15711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93"/>
              </a:lnSpc>
              <a:buNone/>
            </a:pPr>
            <a:r>
              <a:rPr lang="en-US" sz="193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dataset provides comprehensive insights into the perfume e-commerce industry, encompassing diverse aspects such as customer demographics, purchasing behavior, product features, and marketing strategies.</a:t>
            </a:r>
            <a:endParaRPr lang="en-US" sz="1933" dirty="0"/>
          </a:p>
        </p:txBody>
      </p:sp>
      <p:sp>
        <p:nvSpPr>
          <p:cNvPr id="8" name="Shape 3"/>
          <p:cNvSpPr/>
          <p:nvPr/>
        </p:nvSpPr>
        <p:spPr>
          <a:xfrm>
            <a:off x="13378339" y="7143869"/>
            <a:ext cx="392787" cy="392787"/>
          </a:xfrm>
          <a:prstGeom prst="roundRect">
            <a:avLst>
              <a:gd name="adj" fmla="val 23277465"/>
            </a:avLst>
          </a:prstGeom>
          <a:solidFill>
            <a:srgbClr val="9ED4AE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3507164" y="7291507"/>
            <a:ext cx="135017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 dirty="0">
                <a:solidFill>
                  <a:srgbClr val="3C3838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bb</a:t>
            </a:r>
            <a:endParaRPr lang="en-US" sz="768" dirty="0"/>
          </a:p>
        </p:txBody>
      </p:sp>
      <p:sp>
        <p:nvSpPr>
          <p:cNvPr id="10" name="Text 5"/>
          <p:cNvSpPr/>
          <p:nvPr/>
        </p:nvSpPr>
        <p:spPr>
          <a:xfrm>
            <a:off x="11138416" y="7125414"/>
            <a:ext cx="2117169" cy="4296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383"/>
              </a:lnSpc>
              <a:buNone/>
            </a:pPr>
            <a:r>
              <a:rPr lang="en-US" sz="241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by bharathi bk</a:t>
            </a:r>
            <a:endParaRPr lang="en-US" sz="241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804868"/>
            <a:ext cx="10773013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Exploration and Preprocessing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070146"/>
            <a:ext cx="129023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step involves loading and examining the dataset to gain an understanding of its structure, identify missing values, and handle any data inconsistencies or errors.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864037" y="438471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Loading</a:t>
            </a:r>
            <a:endParaRPr lang="en-US" sz="2430" dirty="0"/>
          </a:p>
        </p:txBody>
      </p:sp>
      <p:sp>
        <p:nvSpPr>
          <p:cNvPr id="7" name="Text 4"/>
          <p:cNvSpPr/>
          <p:nvPr/>
        </p:nvSpPr>
        <p:spPr>
          <a:xfrm>
            <a:off x="864037" y="5017294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Utilize Pandas to load the dataset from a CSV or other compatible format.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5372695" y="438471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Cleaning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5372695" y="5017294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Handle missing values, remove duplicates, and address inconsistent data entries.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9881354" y="4384715"/>
            <a:ext cx="3138607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Transformation</a:t>
            </a: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9881354" y="5017294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Convert data types, encode categorical variables, and apply necessary transformations.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2413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17683" y="2734985"/>
            <a:ext cx="5702379" cy="5603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12"/>
              </a:lnSpc>
              <a:buNone/>
            </a:pPr>
            <a:r>
              <a:rPr lang="en-US" sz="35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Exploratory Data Analysis</a:t>
            </a:r>
            <a:endParaRPr lang="en-US" sz="3530" dirty="0"/>
          </a:p>
        </p:txBody>
      </p:sp>
      <p:sp>
        <p:nvSpPr>
          <p:cNvPr id="6" name="Text 2"/>
          <p:cNvSpPr/>
          <p:nvPr/>
        </p:nvSpPr>
        <p:spPr>
          <a:xfrm>
            <a:off x="2417683" y="3564255"/>
            <a:ext cx="9794915" cy="5736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involves exploring the data to discover patterns, relationships, and insights that can inform subsequent modeling decisions.</a:t>
            </a:r>
            <a:endParaRPr lang="en-US" sz="1412" dirty="0"/>
          </a:p>
        </p:txBody>
      </p:sp>
      <p:sp>
        <p:nvSpPr>
          <p:cNvPr id="7" name="Shape 3"/>
          <p:cNvSpPr/>
          <p:nvPr/>
        </p:nvSpPr>
        <p:spPr>
          <a:xfrm>
            <a:off x="7303889" y="4339590"/>
            <a:ext cx="22384" cy="3396377"/>
          </a:xfrm>
          <a:prstGeom prst="roundRect">
            <a:avLst>
              <a:gd name="adj" fmla="val 336453"/>
            </a:avLst>
          </a:prstGeom>
          <a:solidFill>
            <a:srgbClr val="B2D4E5"/>
          </a:solidFill>
          <a:ln/>
        </p:spPr>
      </p:sp>
      <p:sp>
        <p:nvSpPr>
          <p:cNvPr id="8" name="Shape 4"/>
          <p:cNvSpPr/>
          <p:nvPr/>
        </p:nvSpPr>
        <p:spPr>
          <a:xfrm>
            <a:off x="6485811" y="4731782"/>
            <a:ext cx="627578" cy="22384"/>
          </a:xfrm>
          <a:prstGeom prst="roundRect">
            <a:avLst>
              <a:gd name="adj" fmla="val 336453"/>
            </a:avLst>
          </a:prstGeom>
          <a:solidFill>
            <a:srgbClr val="B2D4E5"/>
          </a:solidFill>
          <a:ln/>
        </p:spPr>
      </p:sp>
      <p:sp>
        <p:nvSpPr>
          <p:cNvPr id="9" name="Shape 5"/>
          <p:cNvSpPr/>
          <p:nvPr/>
        </p:nvSpPr>
        <p:spPr>
          <a:xfrm>
            <a:off x="7113389" y="4541282"/>
            <a:ext cx="403384" cy="403384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260431" y="4608433"/>
            <a:ext cx="109180" cy="268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18"/>
              </a:lnSpc>
              <a:buNone/>
            </a:pPr>
            <a:r>
              <a:rPr lang="en-US" sz="211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118" dirty="0"/>
          </a:p>
        </p:txBody>
      </p:sp>
      <p:sp>
        <p:nvSpPr>
          <p:cNvPr id="11" name="Text 7"/>
          <p:cNvSpPr/>
          <p:nvPr/>
        </p:nvSpPr>
        <p:spPr>
          <a:xfrm>
            <a:off x="3997523" y="4518898"/>
            <a:ext cx="2331363" cy="2801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206"/>
              </a:lnSpc>
              <a:buNone/>
            </a:pPr>
            <a:r>
              <a:rPr lang="en-US" sz="176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Descriptive Statistics</a:t>
            </a:r>
            <a:endParaRPr lang="en-US" sz="1765" dirty="0"/>
          </a:p>
        </p:txBody>
      </p:sp>
      <p:sp>
        <p:nvSpPr>
          <p:cNvPr id="12" name="Text 8"/>
          <p:cNvSpPr/>
          <p:nvPr/>
        </p:nvSpPr>
        <p:spPr>
          <a:xfrm>
            <a:off x="2417683" y="4906566"/>
            <a:ext cx="3911203" cy="8604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259"/>
              </a:lnSpc>
              <a:buNone/>
            </a:pPr>
            <a:r>
              <a:rPr lang="en-US" sz="1412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Calculate basic summary statistics for each variable to understand central tendencies and distributions.</a:t>
            </a:r>
            <a:endParaRPr lang="en-US" sz="1412" dirty="0"/>
          </a:p>
        </p:txBody>
      </p:sp>
      <p:sp>
        <p:nvSpPr>
          <p:cNvPr id="13" name="Shape 9"/>
          <p:cNvSpPr/>
          <p:nvPr/>
        </p:nvSpPr>
        <p:spPr>
          <a:xfrm>
            <a:off x="7516773" y="5628323"/>
            <a:ext cx="627578" cy="22384"/>
          </a:xfrm>
          <a:prstGeom prst="roundRect">
            <a:avLst>
              <a:gd name="adj" fmla="val 336453"/>
            </a:avLst>
          </a:prstGeom>
          <a:solidFill>
            <a:srgbClr val="B2D4E5"/>
          </a:solidFill>
          <a:ln/>
        </p:spPr>
      </p:sp>
      <p:sp>
        <p:nvSpPr>
          <p:cNvPr id="14" name="Shape 10"/>
          <p:cNvSpPr/>
          <p:nvPr/>
        </p:nvSpPr>
        <p:spPr>
          <a:xfrm>
            <a:off x="7113389" y="5437822"/>
            <a:ext cx="403384" cy="403384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236738" y="5504974"/>
            <a:ext cx="156567" cy="268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18"/>
              </a:lnSpc>
              <a:buNone/>
            </a:pPr>
            <a:r>
              <a:rPr lang="en-US" sz="211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118" dirty="0"/>
          </a:p>
        </p:txBody>
      </p:sp>
      <p:sp>
        <p:nvSpPr>
          <p:cNvPr id="16" name="Text 12"/>
          <p:cNvSpPr/>
          <p:nvPr/>
        </p:nvSpPr>
        <p:spPr>
          <a:xfrm>
            <a:off x="8301276" y="5415439"/>
            <a:ext cx="2241352" cy="2801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6"/>
              </a:lnSpc>
              <a:buNone/>
            </a:pPr>
            <a:r>
              <a:rPr lang="en-US" sz="176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Visualization</a:t>
            </a:r>
            <a:endParaRPr lang="en-US" sz="1765" dirty="0"/>
          </a:p>
        </p:txBody>
      </p:sp>
      <p:sp>
        <p:nvSpPr>
          <p:cNvPr id="17" name="Text 13"/>
          <p:cNvSpPr/>
          <p:nvPr/>
        </p:nvSpPr>
        <p:spPr>
          <a:xfrm>
            <a:off x="8301276" y="5803106"/>
            <a:ext cx="3911322" cy="8604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59"/>
              </a:lnSpc>
              <a:buNone/>
            </a:pPr>
            <a:r>
              <a:rPr lang="en-US" sz="1412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 various plots, such as histograms, scatter plots, and box plots, to visualize data patterns and relationships.</a:t>
            </a:r>
            <a:endParaRPr lang="en-US" sz="1412" dirty="0"/>
          </a:p>
        </p:txBody>
      </p:sp>
      <p:sp>
        <p:nvSpPr>
          <p:cNvPr id="18" name="Shape 14"/>
          <p:cNvSpPr/>
          <p:nvPr/>
        </p:nvSpPr>
        <p:spPr>
          <a:xfrm>
            <a:off x="6485811" y="6521291"/>
            <a:ext cx="627578" cy="22384"/>
          </a:xfrm>
          <a:prstGeom prst="roundRect">
            <a:avLst>
              <a:gd name="adj" fmla="val 336453"/>
            </a:avLst>
          </a:prstGeom>
          <a:solidFill>
            <a:srgbClr val="B2D4E5"/>
          </a:solidFill>
          <a:ln/>
        </p:spPr>
      </p:sp>
      <p:sp>
        <p:nvSpPr>
          <p:cNvPr id="19" name="Shape 15"/>
          <p:cNvSpPr/>
          <p:nvPr/>
        </p:nvSpPr>
        <p:spPr>
          <a:xfrm>
            <a:off x="7113389" y="6330791"/>
            <a:ext cx="403384" cy="403384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234476" y="6397943"/>
            <a:ext cx="161092" cy="268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18"/>
              </a:lnSpc>
              <a:buNone/>
            </a:pPr>
            <a:r>
              <a:rPr lang="en-US" sz="211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118" dirty="0"/>
          </a:p>
        </p:txBody>
      </p:sp>
      <p:sp>
        <p:nvSpPr>
          <p:cNvPr id="21" name="Text 17"/>
          <p:cNvSpPr/>
          <p:nvPr/>
        </p:nvSpPr>
        <p:spPr>
          <a:xfrm>
            <a:off x="4087535" y="6308408"/>
            <a:ext cx="2241352" cy="2801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206"/>
              </a:lnSpc>
              <a:buNone/>
            </a:pPr>
            <a:r>
              <a:rPr lang="en-US" sz="176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Hypothesis Testing</a:t>
            </a:r>
            <a:endParaRPr lang="en-US" sz="1765" dirty="0"/>
          </a:p>
        </p:txBody>
      </p:sp>
      <p:sp>
        <p:nvSpPr>
          <p:cNvPr id="22" name="Text 18"/>
          <p:cNvSpPr/>
          <p:nvPr/>
        </p:nvSpPr>
        <p:spPr>
          <a:xfrm>
            <a:off x="2417683" y="6696075"/>
            <a:ext cx="3911203" cy="8604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259"/>
              </a:lnSpc>
              <a:buNone/>
            </a:pPr>
            <a:r>
              <a:rPr lang="en-US" sz="1412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Conduct statistical tests to validate hypotheses about relationships between variables.</a:t>
            </a:r>
            <a:endParaRPr lang="en-US" sz="1412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59123937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594967" y="475178"/>
            <a:ext cx="6574036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Visualizing Insights and Trends</a:t>
            </a:r>
            <a:endParaRPr lang="en-US" sz="3402" dirty="0"/>
          </a:p>
        </p:txBody>
      </p:sp>
      <p:sp>
        <p:nvSpPr>
          <p:cNvPr id="5" name="Text 2"/>
          <p:cNvSpPr/>
          <p:nvPr/>
        </p:nvSpPr>
        <p:spPr>
          <a:xfrm>
            <a:off x="2594967" y="1274445"/>
            <a:ext cx="3947636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02"/>
              </a:lnSpc>
              <a:buNone/>
            </a:pPr>
            <a:r>
              <a:rPr lang="en-US" sz="272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1. Distribution of prices</a:t>
            </a:r>
            <a:endParaRPr lang="en-US" sz="2722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4967" y="1965603"/>
            <a:ext cx="7815739" cy="42382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871311" y="6398181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rise of frequency inthe range of 0 to 50</a:t>
            </a:r>
            <a:endParaRPr lang="en-US" sz="1361" dirty="0"/>
          </a:p>
        </p:txBody>
      </p:sp>
      <p:sp>
        <p:nvSpPr>
          <p:cNvPr id="8" name="Text 4"/>
          <p:cNvSpPr/>
          <p:nvPr/>
        </p:nvSpPr>
        <p:spPr>
          <a:xfrm>
            <a:off x="2871311" y="6735247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we can conclude that the rise of prices leads to low sales</a:t>
            </a:r>
            <a:endParaRPr lang="en-US" sz="1361" dirty="0"/>
          </a:p>
        </p:txBody>
      </p:sp>
      <p:sp>
        <p:nvSpPr>
          <p:cNvPr id="9" name="Text 5"/>
          <p:cNvSpPr/>
          <p:nvPr/>
        </p:nvSpPr>
        <p:spPr>
          <a:xfrm>
            <a:off x="2594967" y="7271028"/>
            <a:ext cx="3456384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02"/>
              </a:lnSpc>
              <a:buNone/>
            </a:pPr>
            <a:r>
              <a:rPr lang="en-US" sz="272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2.Sales trends</a:t>
            </a:r>
            <a:endParaRPr lang="en-US" sz="2722" dirty="0"/>
          </a:p>
        </p:txBody>
      </p:sp>
      <p:sp>
        <p:nvSpPr>
          <p:cNvPr id="10" name="Text 6"/>
          <p:cNvSpPr/>
          <p:nvPr/>
        </p:nvSpPr>
        <p:spPr>
          <a:xfrm>
            <a:off x="2594967" y="7962186"/>
            <a:ext cx="9440347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endParaRPr lang="en-US" sz="1361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4967" y="8433078"/>
            <a:ext cx="7988141" cy="429339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2871311" y="12920782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frequency of the items sold reached the top record, but drastically comes down quickly</a:t>
            </a:r>
            <a:endParaRPr lang="en-US" sz="1361" dirty="0"/>
          </a:p>
        </p:txBody>
      </p:sp>
      <p:sp>
        <p:nvSpPr>
          <p:cNvPr id="13" name="Text 8"/>
          <p:cNvSpPr/>
          <p:nvPr/>
        </p:nvSpPr>
        <p:spPr>
          <a:xfrm>
            <a:off x="2871311" y="13257848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entire items sold range below 10000</a:t>
            </a:r>
            <a:endParaRPr lang="en-US" sz="1361" dirty="0"/>
          </a:p>
        </p:txBody>
      </p:sp>
      <p:sp>
        <p:nvSpPr>
          <p:cNvPr id="14" name="Text 9"/>
          <p:cNvSpPr/>
          <p:nvPr/>
        </p:nvSpPr>
        <p:spPr>
          <a:xfrm>
            <a:off x="2594967" y="13793629"/>
            <a:ext cx="3456384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02"/>
              </a:lnSpc>
              <a:buNone/>
            </a:pPr>
            <a:r>
              <a:rPr lang="en-US" sz="272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3.Brand popularity</a:t>
            </a:r>
            <a:endParaRPr lang="en-US" sz="2722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4967" y="14484787"/>
            <a:ext cx="9440347" cy="463927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2871311" y="19318367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plot shows the result of top 10 perfume brands</a:t>
            </a:r>
            <a:endParaRPr lang="en-US" sz="1361" dirty="0"/>
          </a:p>
        </p:txBody>
      </p:sp>
      <p:sp>
        <p:nvSpPr>
          <p:cNvPr id="17" name="Text 11"/>
          <p:cNvSpPr/>
          <p:nvPr/>
        </p:nvSpPr>
        <p:spPr>
          <a:xfrm>
            <a:off x="2871311" y="19655433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 this giorgio Armani holds the top spot</a:t>
            </a:r>
            <a:endParaRPr lang="en-US" sz="1361" dirty="0"/>
          </a:p>
        </p:txBody>
      </p:sp>
      <p:sp>
        <p:nvSpPr>
          <p:cNvPr id="18" name="Text 12"/>
          <p:cNvSpPr/>
          <p:nvPr/>
        </p:nvSpPr>
        <p:spPr>
          <a:xfrm>
            <a:off x="2871311" y="19992499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And the 10th spot hold by lancome</a:t>
            </a:r>
            <a:endParaRPr lang="en-US" sz="1361" dirty="0"/>
          </a:p>
        </p:txBody>
      </p:sp>
      <p:sp>
        <p:nvSpPr>
          <p:cNvPr id="19" name="Text 13"/>
          <p:cNvSpPr/>
          <p:nvPr/>
        </p:nvSpPr>
        <p:spPr>
          <a:xfrm>
            <a:off x="2594967" y="20528280"/>
            <a:ext cx="6259949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02"/>
              </a:lnSpc>
              <a:buNone/>
            </a:pPr>
            <a:r>
              <a:rPr lang="en-US" sz="272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4.Geographical distribution of listing</a:t>
            </a:r>
            <a:endParaRPr lang="en-US" sz="2722" dirty="0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4967" y="21219438"/>
            <a:ext cx="9440347" cy="4115991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2871311" y="25529738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 this plot we can easily understand that the Dallas Texas recorded large number listing</a:t>
            </a:r>
            <a:endParaRPr lang="en-US" sz="1361" dirty="0"/>
          </a:p>
        </p:txBody>
      </p:sp>
      <p:sp>
        <p:nvSpPr>
          <p:cNvPr id="22" name="Text 15"/>
          <p:cNvSpPr/>
          <p:nvPr/>
        </p:nvSpPr>
        <p:spPr>
          <a:xfrm>
            <a:off x="2871311" y="25866804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Warren , Detroit , newyork ,katy has lowest of below 50 listings</a:t>
            </a:r>
            <a:endParaRPr lang="en-US" sz="1361" dirty="0"/>
          </a:p>
        </p:txBody>
      </p:sp>
      <p:sp>
        <p:nvSpPr>
          <p:cNvPr id="23" name="Text 16"/>
          <p:cNvSpPr/>
          <p:nvPr/>
        </p:nvSpPr>
        <p:spPr>
          <a:xfrm>
            <a:off x="2594967" y="26402586"/>
            <a:ext cx="7537728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02"/>
              </a:lnSpc>
              <a:buNone/>
            </a:pPr>
            <a:r>
              <a:rPr lang="en-US" sz="272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Comparison of Men's and Women's Perfumes</a:t>
            </a:r>
            <a:endParaRPr lang="en-US" sz="2722" dirty="0"/>
          </a:p>
        </p:txBody>
      </p:sp>
      <p:sp>
        <p:nvSpPr>
          <p:cNvPr id="24" name="Text 17"/>
          <p:cNvSpPr/>
          <p:nvPr/>
        </p:nvSpPr>
        <p:spPr>
          <a:xfrm>
            <a:off x="2594967" y="27093743"/>
            <a:ext cx="3456384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02"/>
              </a:lnSpc>
              <a:buNone/>
            </a:pPr>
            <a:r>
              <a:rPr lang="en-US" sz="272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1. Price Analysis</a:t>
            </a:r>
            <a:endParaRPr lang="en-US" sz="2722" dirty="0"/>
          </a:p>
        </p:txBody>
      </p:sp>
      <p:pic>
        <p:nvPicPr>
          <p:cNvPr id="2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94967" y="27784901"/>
            <a:ext cx="7815739" cy="4238268"/>
          </a:xfrm>
          <a:prstGeom prst="rect">
            <a:avLst/>
          </a:prstGeom>
        </p:spPr>
      </p:pic>
      <p:sp>
        <p:nvSpPr>
          <p:cNvPr id="26" name="Text 18"/>
          <p:cNvSpPr/>
          <p:nvPr/>
        </p:nvSpPr>
        <p:spPr>
          <a:xfrm>
            <a:off x="2871311" y="32217479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boxplot compares the prices of men's and women's perfumes.</a:t>
            </a:r>
            <a:endParaRPr lang="en-US" sz="1361" dirty="0"/>
          </a:p>
        </p:txBody>
      </p:sp>
      <p:sp>
        <p:nvSpPr>
          <p:cNvPr id="27" name="Text 19"/>
          <p:cNvSpPr/>
          <p:nvPr/>
        </p:nvSpPr>
        <p:spPr>
          <a:xfrm>
            <a:off x="2871311" y="32554545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Both categories have similar median prices.</a:t>
            </a:r>
            <a:endParaRPr lang="en-US" sz="1361" dirty="0"/>
          </a:p>
        </p:txBody>
      </p:sp>
      <p:sp>
        <p:nvSpPr>
          <p:cNvPr id="28" name="Text 20"/>
          <p:cNvSpPr/>
          <p:nvPr/>
        </p:nvSpPr>
        <p:spPr>
          <a:xfrm>
            <a:off x="2871311" y="32891611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Men's perfumes show a slightly wider range of prices, with a few higher-priced outliers</a:t>
            </a:r>
            <a:endParaRPr lang="en-US" sz="1361" dirty="0"/>
          </a:p>
        </p:txBody>
      </p:sp>
      <p:sp>
        <p:nvSpPr>
          <p:cNvPr id="29" name="Text 21"/>
          <p:cNvSpPr/>
          <p:nvPr/>
        </p:nvSpPr>
        <p:spPr>
          <a:xfrm>
            <a:off x="2594967" y="33427392"/>
            <a:ext cx="6239470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02"/>
              </a:lnSpc>
              <a:buNone/>
            </a:pPr>
            <a:r>
              <a:rPr lang="en-US" sz="272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2. Availability and Sales Performance</a:t>
            </a:r>
            <a:endParaRPr lang="en-US" sz="2722" dirty="0"/>
          </a:p>
        </p:txBody>
      </p:sp>
      <p:sp>
        <p:nvSpPr>
          <p:cNvPr id="30" name="Shape 22"/>
          <p:cNvSpPr/>
          <p:nvPr/>
        </p:nvSpPr>
        <p:spPr>
          <a:xfrm>
            <a:off x="2594967" y="34118550"/>
            <a:ext cx="9440347" cy="1365409"/>
          </a:xfrm>
          <a:prstGeom prst="roundRect">
            <a:avLst>
              <a:gd name="adj" fmla="val 5316"/>
            </a:avLst>
          </a:prstGeom>
          <a:solidFill>
            <a:srgbClr val="CCEEFF"/>
          </a:solidFill>
          <a:ln/>
        </p:spPr>
      </p:sp>
      <p:sp>
        <p:nvSpPr>
          <p:cNvPr id="31" name="Shape 23"/>
          <p:cNvSpPr/>
          <p:nvPr/>
        </p:nvSpPr>
        <p:spPr>
          <a:xfrm>
            <a:off x="2586395" y="34118550"/>
            <a:ext cx="9457492" cy="1365409"/>
          </a:xfrm>
          <a:prstGeom prst="roundRect">
            <a:avLst>
              <a:gd name="adj" fmla="val 1899"/>
            </a:avLst>
          </a:prstGeom>
          <a:solidFill>
            <a:srgbClr val="CCEEFF"/>
          </a:solidFill>
          <a:ln/>
        </p:spPr>
      </p:sp>
      <p:sp>
        <p:nvSpPr>
          <p:cNvPr id="32" name="Text 24"/>
          <p:cNvSpPr/>
          <p:nvPr/>
        </p:nvSpPr>
        <p:spPr>
          <a:xfrm>
            <a:off x="2759154" y="34248090"/>
            <a:ext cx="9111972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Average Availability (Men): 17.82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Average Availability (Women): 18.62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Average Sold (Men): 761.67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Average Sold (Women): 489.36</a:t>
            </a:r>
            <a:endParaRPr lang="en-US" sz="1361" dirty="0"/>
          </a:p>
        </p:txBody>
      </p:sp>
      <p:pic>
        <p:nvPicPr>
          <p:cNvPr id="33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4967" y="35678269"/>
            <a:ext cx="7955756" cy="4238387"/>
          </a:xfrm>
          <a:prstGeom prst="rect">
            <a:avLst/>
          </a:prstGeom>
        </p:spPr>
      </p:pic>
      <p:sp>
        <p:nvSpPr>
          <p:cNvPr id="34" name="Text 25"/>
          <p:cNvSpPr/>
          <p:nvPr/>
        </p:nvSpPr>
        <p:spPr>
          <a:xfrm>
            <a:off x="2871311" y="40110966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scatter plot differentiates between men's and women's perfumes.</a:t>
            </a:r>
            <a:endParaRPr lang="en-US" sz="1361" dirty="0"/>
          </a:p>
        </p:txBody>
      </p:sp>
      <p:sp>
        <p:nvSpPr>
          <p:cNvPr id="35" name="Text 26"/>
          <p:cNvSpPr/>
          <p:nvPr/>
        </p:nvSpPr>
        <p:spPr>
          <a:xfrm>
            <a:off x="2871311" y="40448032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Both categories show similar patterns in the relationship between availability and sales.</a:t>
            </a:r>
            <a:endParaRPr lang="en-US" sz="1361" dirty="0"/>
          </a:p>
        </p:txBody>
      </p:sp>
      <p:sp>
        <p:nvSpPr>
          <p:cNvPr id="36" name="Text 27"/>
          <p:cNvSpPr/>
          <p:nvPr/>
        </p:nvSpPr>
        <p:spPr>
          <a:xfrm>
            <a:off x="2871311" y="40785097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There are a few high-sale outliers in both categories, with men's perfumes showing slightly more variability.</a:t>
            </a:r>
            <a:endParaRPr lang="en-US" sz="1361" dirty="0"/>
          </a:p>
        </p:txBody>
      </p:sp>
      <p:sp>
        <p:nvSpPr>
          <p:cNvPr id="37" name="Text 28"/>
          <p:cNvSpPr/>
          <p:nvPr/>
        </p:nvSpPr>
        <p:spPr>
          <a:xfrm>
            <a:off x="2594967" y="41320879"/>
            <a:ext cx="3456384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02"/>
              </a:lnSpc>
              <a:buNone/>
            </a:pPr>
            <a:r>
              <a:rPr lang="en-US" sz="272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4. Location Analysis</a:t>
            </a:r>
            <a:endParaRPr lang="en-US" sz="2722" dirty="0"/>
          </a:p>
        </p:txBody>
      </p:sp>
      <p:sp>
        <p:nvSpPr>
          <p:cNvPr id="38" name="Shape 29"/>
          <p:cNvSpPr/>
          <p:nvPr/>
        </p:nvSpPr>
        <p:spPr>
          <a:xfrm>
            <a:off x="2594967" y="42012037"/>
            <a:ext cx="9440347" cy="7726799"/>
          </a:xfrm>
          <a:prstGeom prst="roundRect">
            <a:avLst>
              <a:gd name="adj" fmla="val 939"/>
            </a:avLst>
          </a:prstGeom>
          <a:solidFill>
            <a:srgbClr val="CCEEFF"/>
          </a:solidFill>
          <a:ln/>
        </p:spPr>
      </p:sp>
      <p:sp>
        <p:nvSpPr>
          <p:cNvPr id="39" name="Shape 30"/>
          <p:cNvSpPr/>
          <p:nvPr/>
        </p:nvSpPr>
        <p:spPr>
          <a:xfrm>
            <a:off x="2586395" y="42012037"/>
            <a:ext cx="9457492" cy="7726799"/>
          </a:xfrm>
          <a:prstGeom prst="roundRect">
            <a:avLst>
              <a:gd name="adj" fmla="val 335"/>
            </a:avLst>
          </a:prstGeom>
          <a:solidFill>
            <a:srgbClr val="CCEEFF"/>
          </a:solidFill>
          <a:ln/>
        </p:spPr>
      </p:sp>
      <p:sp>
        <p:nvSpPr>
          <p:cNvPr id="40" name="Text 31"/>
          <p:cNvSpPr/>
          <p:nvPr/>
        </p:nvSpPr>
        <p:spPr>
          <a:xfrm>
            <a:off x="2759154" y="42141577"/>
            <a:ext cx="9111972" cy="74677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Top Locations for Men's Perfumes: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itemLocation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Dallas, Texas, United States             126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Hackensack, New Jersey, United States    105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Brooklyn, New York, United States         76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Miami, Florida, United States             41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Edison, New Jersey, United States         35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Houston, Texas, United States             28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Katy, Texas, United States                25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Detroit, Michigan, United States          22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New York, New York, United States         21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Warren, Michigan, United States           14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Name: count, dtype: int64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Top Locations for Women's Perfumes: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itemLocation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Dallas, Texas, United States             141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Hackensack, New Jersey, United States     85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Brooklyn, New York, United States         35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Miami, Florida, United States             32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Edison, New Jersey, United States         26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Detroit, Michigan, United States          25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Las Vegas, Nevada, United States          23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New York, New York, United States         19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Houston, Texas, United States             19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Warren, Michigan, United States           18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Name: count, dtype: int64</a:t>
            </a:r>
            <a:endParaRPr lang="en-US" sz="1361" dirty="0"/>
          </a:p>
        </p:txBody>
      </p:sp>
      <p:sp>
        <p:nvSpPr>
          <p:cNvPr id="41" name="Text 32"/>
          <p:cNvSpPr/>
          <p:nvPr/>
        </p:nvSpPr>
        <p:spPr>
          <a:xfrm>
            <a:off x="2594967" y="49998035"/>
            <a:ext cx="3108008" cy="3239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2"/>
              </a:lnSpc>
              <a:buNone/>
            </a:pPr>
            <a:r>
              <a:rPr lang="en-US" sz="2041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Mens perfume location</a:t>
            </a:r>
            <a:r>
              <a:rPr lang="en-US" sz="2041" b="1" u="sng" dirty="0">
                <a:solidFill>
                  <a:srgbClr val="007EBD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¶</a:t>
            </a:r>
            <a:endParaRPr lang="en-US" sz="2041" dirty="0"/>
          </a:p>
        </p:txBody>
      </p:sp>
      <p:sp>
        <p:nvSpPr>
          <p:cNvPr id="42" name="Text 33"/>
          <p:cNvSpPr/>
          <p:nvPr/>
        </p:nvSpPr>
        <p:spPr>
          <a:xfrm>
            <a:off x="2871311" y="50581203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information is about the levels of perfume in men</a:t>
            </a:r>
            <a:endParaRPr lang="en-US" sz="1361" dirty="0"/>
          </a:p>
        </p:txBody>
      </p:sp>
      <p:sp>
        <p:nvSpPr>
          <p:cNvPr id="43" name="Text 34"/>
          <p:cNvSpPr/>
          <p:nvPr/>
        </p:nvSpPr>
        <p:spPr>
          <a:xfrm>
            <a:off x="2871311" y="50918269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More perfumes are available in Texas US 126</a:t>
            </a:r>
            <a:endParaRPr lang="en-US" sz="1361" dirty="0"/>
          </a:p>
        </p:txBody>
      </p:sp>
      <p:sp>
        <p:nvSpPr>
          <p:cNvPr id="44" name="Text 35"/>
          <p:cNvSpPr/>
          <p:nvPr/>
        </p:nvSpPr>
        <p:spPr>
          <a:xfrm>
            <a:off x="2871311" y="51255335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There is minimal perfumes available in the Michigan US 14</a:t>
            </a:r>
            <a:endParaRPr lang="en-US" sz="1361" dirty="0"/>
          </a:p>
        </p:txBody>
      </p:sp>
      <p:sp>
        <p:nvSpPr>
          <p:cNvPr id="45" name="Text 36"/>
          <p:cNvSpPr/>
          <p:nvPr/>
        </p:nvSpPr>
        <p:spPr>
          <a:xfrm>
            <a:off x="2594967" y="51791116"/>
            <a:ext cx="3549372" cy="3239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2"/>
              </a:lnSpc>
              <a:buNone/>
            </a:pPr>
            <a:r>
              <a:rPr lang="en-US" sz="2041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Womens perfume location</a:t>
            </a:r>
            <a:r>
              <a:rPr lang="en-US" sz="2041" b="1" u="sng" dirty="0">
                <a:solidFill>
                  <a:srgbClr val="007EBD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¶</a:t>
            </a:r>
            <a:endParaRPr lang="en-US" sz="2041" dirty="0"/>
          </a:p>
        </p:txBody>
      </p:sp>
      <p:sp>
        <p:nvSpPr>
          <p:cNvPr id="46" name="Text 37"/>
          <p:cNvSpPr/>
          <p:nvPr/>
        </p:nvSpPr>
        <p:spPr>
          <a:xfrm>
            <a:off x="2871311" y="52374284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information is about the levels of perfume in women</a:t>
            </a:r>
            <a:endParaRPr lang="en-US" sz="1361" dirty="0"/>
          </a:p>
        </p:txBody>
      </p:sp>
      <p:sp>
        <p:nvSpPr>
          <p:cNvPr id="47" name="Text 38"/>
          <p:cNvSpPr/>
          <p:nvPr/>
        </p:nvSpPr>
        <p:spPr>
          <a:xfrm>
            <a:off x="2871311" y="52711350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More perfumes are available in Texas US 141</a:t>
            </a:r>
            <a:endParaRPr lang="en-US" sz="1361" dirty="0"/>
          </a:p>
        </p:txBody>
      </p:sp>
      <p:sp>
        <p:nvSpPr>
          <p:cNvPr id="48" name="Text 39"/>
          <p:cNvSpPr/>
          <p:nvPr/>
        </p:nvSpPr>
        <p:spPr>
          <a:xfrm>
            <a:off x="2871311" y="53048416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There is minimal perfumes available in the Michigan US 18</a:t>
            </a:r>
            <a:endParaRPr lang="en-US" sz="1361" dirty="0"/>
          </a:p>
        </p:txBody>
      </p:sp>
      <p:sp>
        <p:nvSpPr>
          <p:cNvPr id="49" name="Text 40"/>
          <p:cNvSpPr/>
          <p:nvPr/>
        </p:nvSpPr>
        <p:spPr>
          <a:xfrm>
            <a:off x="2594967" y="53584197"/>
            <a:ext cx="3456384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02"/>
              </a:lnSpc>
              <a:buNone/>
            </a:pPr>
            <a:r>
              <a:rPr lang="en-US" sz="272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5. HEAT MAP</a:t>
            </a:r>
            <a:endParaRPr lang="en-US" sz="2722" dirty="0"/>
          </a:p>
        </p:txBody>
      </p:sp>
      <p:pic>
        <p:nvPicPr>
          <p:cNvPr id="50" name="Image 7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94967" y="54275355"/>
            <a:ext cx="8122563" cy="3902512"/>
          </a:xfrm>
          <a:prstGeom prst="rect">
            <a:avLst/>
          </a:prstGeom>
        </p:spPr>
      </p:pic>
      <p:sp>
        <p:nvSpPr>
          <p:cNvPr id="51" name="Text 41"/>
          <p:cNvSpPr/>
          <p:nvPr/>
        </p:nvSpPr>
        <p:spPr>
          <a:xfrm>
            <a:off x="2871311" y="58372177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Heat map shows that the both price and items are negatively correlated</a:t>
            </a:r>
            <a:endParaRPr lang="en-US" sz="136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2610" y="462915"/>
            <a:ext cx="4869180" cy="730377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2219920"/>
            <a:ext cx="6852404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Conclusion and Future</a:t>
            </a:r>
            <a:endParaRPr lang="en-US" sz="4860" dirty="0"/>
          </a:p>
        </p:txBody>
      </p:sp>
      <p:sp>
        <p:nvSpPr>
          <p:cNvPr id="7" name="Text 2"/>
          <p:cNvSpPr/>
          <p:nvPr/>
        </p:nvSpPr>
        <p:spPr>
          <a:xfrm>
            <a:off x="864037" y="3361730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Our analysis provides insights to guide strategy. We'll leverage analytics and data integration to make accurate predictions, personalize recommendations, and understand the market.</a:t>
            </a:r>
            <a:endParaRPr lang="en-US" sz="1944" dirty="0"/>
          </a:p>
        </p:txBody>
      </p:sp>
      <p:sp>
        <p:nvSpPr>
          <p:cNvPr id="8" name="Text 3"/>
          <p:cNvSpPr/>
          <p:nvPr/>
        </p:nvSpPr>
        <p:spPr>
          <a:xfrm>
            <a:off x="864037" y="4824532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Real-time data processing will help us respond quickly to shifting customer needs, solidifying our position as the leading perfume e-commerce platform.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753</Words>
  <Application>Microsoft Office PowerPoint</Application>
  <PresentationFormat>Custom</PresentationFormat>
  <Paragraphs>96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Consolas</vt:lpstr>
      <vt:lpstr>Eudoxus Sans</vt:lpstr>
      <vt:lpstr>p22-mackinac-pro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Bharathi Bk</cp:lastModifiedBy>
  <cp:revision>2</cp:revision>
  <dcterms:created xsi:type="dcterms:W3CDTF">2024-07-17T19:18:34Z</dcterms:created>
  <dcterms:modified xsi:type="dcterms:W3CDTF">2024-07-17T20:59:37Z</dcterms:modified>
</cp:coreProperties>
</file>